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02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14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64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5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53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139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2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2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6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1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006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21EE7-4939-4965-82AE-A1818D373C40}" type="datetimeFigureOut">
              <a:rPr lang="en-US" smtClean="0"/>
              <a:t>1/7/2023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DE6B2-64B7-43C1-B21C-18E26CF961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5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153DB1-4123-D018-5CDD-913506F87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8E8CDC-D7B3-36C3-2571-5E475F5E8B72}"/>
              </a:ext>
            </a:extLst>
          </p:cNvPr>
          <p:cNvSpPr txBox="1"/>
          <p:nvPr/>
        </p:nvSpPr>
        <p:spPr>
          <a:xfrm>
            <a:off x="0" y="1182848"/>
            <a:ext cx="5657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i="1" dirty="0" smtClean="0">
                <a:solidFill>
                  <a:srgbClr val="FF5050"/>
                </a:solidFill>
                <a:latin typeface="Arial Rounded MT Bold" panose="020F0704030504030204" pitchFamily="34" charset="0"/>
                <a:cs typeface="B Nazanin" panose="00000400000000000000" pitchFamily="2" charset="-78"/>
              </a:rPr>
              <a:t>Routing </a:t>
            </a:r>
            <a:r>
              <a:rPr lang="en-US" sz="3600" i="1" dirty="0">
                <a:solidFill>
                  <a:srgbClr val="FF5050"/>
                </a:solidFill>
                <a:latin typeface="Arial Rounded MT Bold" panose="020F0704030504030204" pitchFamily="34" charset="0"/>
                <a:cs typeface="B Nazanin" panose="00000400000000000000" pitchFamily="2" charset="-78"/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322830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3D08FB-18D1-4DDC-B2C0-D12E97FD5320}"/>
              </a:ext>
            </a:extLst>
          </p:cNvPr>
          <p:cNvSpPr txBox="1"/>
          <p:nvPr/>
        </p:nvSpPr>
        <p:spPr>
          <a:xfrm>
            <a:off x="3519054" y="257493"/>
            <a:ext cx="8421754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200000"/>
              </a:lnSpc>
            </a:pPr>
            <a:r>
              <a:rPr lang="fa-IR" sz="2000" dirty="0">
                <a:cs typeface="B Nazanin" panose="00000400000000000000" pitchFamily="2" charset="-78"/>
              </a:rPr>
              <a:t>بهینه ترین مسیر برای</a:t>
            </a:r>
            <a:r>
              <a:rPr lang="en-US" sz="2000" dirty="0">
                <a:cs typeface="B Nazanin" panose="00000400000000000000" pitchFamily="2" charset="-78"/>
              </a:rPr>
              <a:t> </a:t>
            </a:r>
            <a:r>
              <a:rPr lang="fa-IR" sz="2000" dirty="0">
                <a:cs typeface="B Nazanin" panose="00000400000000000000" pitchFamily="2" charset="-78"/>
              </a:rPr>
              <a:t>ارسال </a:t>
            </a:r>
            <a:r>
              <a:rPr lang="fa-IR" sz="2000" dirty="0" smtClean="0">
                <a:cs typeface="B Nazanin" panose="00000400000000000000" pitchFamily="2" charset="-78"/>
              </a:rPr>
              <a:t>سفارشات</a:t>
            </a:r>
            <a:r>
              <a:rPr lang="en-US" sz="2000" dirty="0" smtClean="0">
                <a:cs typeface="B Nazanin" panose="00000400000000000000" pitchFamily="2" charset="-78"/>
              </a:rPr>
              <a:t> :  </a:t>
            </a:r>
            <a:r>
              <a:rPr lang="fa-IR" sz="2000" dirty="0" smtClean="0">
                <a:cs typeface="B Nazanin" panose="00000400000000000000" pitchFamily="2" charset="-78"/>
              </a:rPr>
              <a:t> </a:t>
            </a:r>
            <a:r>
              <a:rPr lang="en-US" sz="2000" dirty="0" smtClean="0">
                <a:cs typeface="B Nazanin" panose="00000400000000000000" pitchFamily="2" charset="-78"/>
              </a:rPr>
              <a:t>The Shortest Eulerian Cycle</a:t>
            </a:r>
            <a:endParaRPr lang="en-US" sz="2000" dirty="0"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AD3F1-5AAA-7748-F186-78359656B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76" y="1285555"/>
            <a:ext cx="4460249" cy="4838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4C1DB0-F7CA-3822-7C52-57697952E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215" y="1293493"/>
            <a:ext cx="4452931" cy="4830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0E2FA3-3976-5B10-477A-612D4E9F20B3}"/>
              </a:ext>
            </a:extLst>
          </p:cNvPr>
          <p:cNvSpPr txBox="1"/>
          <p:nvPr/>
        </p:nvSpPr>
        <p:spPr>
          <a:xfrm>
            <a:off x="8114888" y="6239337"/>
            <a:ext cx="23426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14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B Nazanin" panose="00000400000000000000" pitchFamily="2" charset="-78"/>
              </a:rPr>
              <a:t>الگوریتم های بهینه سازی خطی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5904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9E7E9B-DACE-6CB6-27D3-E80B8430153E}"/>
              </a:ext>
            </a:extLst>
          </p:cNvPr>
          <p:cNvSpPr txBox="1"/>
          <p:nvPr/>
        </p:nvSpPr>
        <p:spPr>
          <a:xfrm>
            <a:off x="1205665" y="783961"/>
            <a:ext cx="10731708" cy="1685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محاسبه مسافت زمینی طی شده</a:t>
            </a: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 Nazanin" panose="00000400000000000000" pitchFamily="2" charset="-78"/>
              </a:rPr>
              <a:t>API  </a:t>
            </a:r>
            <a:r>
              <a:rPr lang="en-US" dirty="0" err="1">
                <a:cs typeface="B Nazanin" panose="00000400000000000000" pitchFamily="2" charset="-78"/>
              </a:rPr>
              <a:t>Neshan</a:t>
            </a:r>
            <a:r>
              <a:rPr lang="en-US" dirty="0">
                <a:cs typeface="B Nazanin" panose="00000400000000000000" pitchFamily="2" charset="-78"/>
              </a:rPr>
              <a:t> , </a:t>
            </a:r>
            <a:r>
              <a:rPr lang="en-US" dirty="0" err="1">
                <a:cs typeface="B Nazanin" panose="00000400000000000000" pitchFamily="2" charset="-78"/>
              </a:rPr>
              <a:t>GoogleMap</a:t>
            </a:r>
            <a:r>
              <a:rPr lang="en-US" dirty="0">
                <a:cs typeface="B Nazanin" panose="00000400000000000000" pitchFamily="2" charset="-78"/>
              </a:rPr>
              <a:t> , </a:t>
            </a:r>
            <a:r>
              <a:rPr lang="en-US" dirty="0" err="1">
                <a:cs typeface="B Nazanin" panose="00000400000000000000" pitchFamily="2" charset="-78"/>
              </a:rPr>
              <a:t>Mapbox</a:t>
            </a:r>
            <a:r>
              <a:rPr lang="en-US" dirty="0">
                <a:cs typeface="B Nazanin" panose="00000400000000000000" pitchFamily="2" charset="-78"/>
              </a:rPr>
              <a:t> , … </a:t>
            </a:r>
            <a:endParaRPr lang="fa-IR" dirty="0">
              <a:cs typeface="B Nazanin" panose="00000400000000000000" pitchFamily="2" charset="-78"/>
            </a:endParaRPr>
          </a:p>
          <a:p>
            <a:pPr marL="285750" indent="-28575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fa-IR" dirty="0">
                <a:cs typeface="B Nazanin" panose="00000400000000000000" pitchFamily="2" charset="-78"/>
              </a:rPr>
              <a:t>استفاده از مباحث مربوط گراف ( </a:t>
            </a:r>
            <a:r>
              <a:rPr lang="en-US" dirty="0">
                <a:cs typeface="B Nazanin" panose="00000400000000000000" pitchFamily="2" charset="-78"/>
              </a:rPr>
              <a:t>OpenStreetMap , </a:t>
            </a:r>
            <a:r>
              <a:rPr lang="en-US" dirty="0" err="1">
                <a:cs typeface="B Nazanin" panose="00000400000000000000" pitchFamily="2" charset="-78"/>
              </a:rPr>
              <a:t>Networkx</a:t>
            </a:r>
            <a:r>
              <a:rPr lang="fa-IR" dirty="0">
                <a:cs typeface="B Nazanin" panose="00000400000000000000" pitchFamily="2" charset="-78"/>
              </a:rPr>
              <a:t> )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BF0F82-A2D2-C57A-7674-6590761160CE}"/>
              </a:ext>
            </a:extLst>
          </p:cNvPr>
          <p:cNvSpPr txBox="1"/>
          <p:nvPr/>
        </p:nvSpPr>
        <p:spPr>
          <a:xfrm>
            <a:off x="-1" y="0"/>
            <a:ext cx="7820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The Capacitated Vehicle Routing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3DE86-1AEC-2749-5B8F-7BB3592D3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961" y="2606669"/>
            <a:ext cx="3550076" cy="3851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E5208-B52D-513F-0A50-0B655EFEB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296" y="2606669"/>
            <a:ext cx="3550077" cy="38517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C7F9ED-A605-6716-416B-5F22A5ECC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7" y="2606669"/>
            <a:ext cx="3550075" cy="385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9BF0F82-A2D2-C57A-7674-6590761160CE}"/>
              </a:ext>
            </a:extLst>
          </p:cNvPr>
          <p:cNvSpPr txBox="1"/>
          <p:nvPr/>
        </p:nvSpPr>
        <p:spPr>
          <a:xfrm>
            <a:off x="-1" y="0"/>
            <a:ext cx="78200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i="1" dirty="0">
                <a:solidFill>
                  <a:schemeClr val="accent5"/>
                </a:solidFill>
                <a:latin typeface="Arial Rounded MT Bold" panose="020F0704030504030204" pitchFamily="34" charset="0"/>
              </a:rPr>
              <a:t>Validation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04A417-8EFA-F45D-414A-AC2D65304FFC}"/>
              </a:ext>
            </a:extLst>
          </p:cNvPr>
          <p:cNvSpPr txBox="1"/>
          <p:nvPr/>
        </p:nvSpPr>
        <p:spPr>
          <a:xfrm>
            <a:off x="5388590" y="3680263"/>
            <a:ext cx="1414811" cy="923330"/>
          </a:xfrm>
          <a:prstGeom prst="rect">
            <a:avLst/>
          </a:prstGeom>
          <a:noFill/>
          <a:ln w="1270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Avg Accuracy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  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90%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79B9FE-4667-3F52-0A3C-17A793FC7E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122" y="3503898"/>
            <a:ext cx="4732687" cy="3165841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4A9FAB-6C57-F196-B426-F1163DC4A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664" y="469843"/>
            <a:ext cx="3666667" cy="1640054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DB52B1-DAA6-35C7-977B-DB2FE61EE9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0" y="3503899"/>
            <a:ext cx="4732686" cy="3165842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E687CBDB-A25A-BED1-A42B-444CD1B1B0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031997" y="2436058"/>
          <a:ext cx="812799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371865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466681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8799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Estimated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291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36736 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</a:rPr>
                        <a:t>36200 </a:t>
                      </a:r>
                      <a:r>
                        <a:rPr lang="en-US" dirty="0"/>
                        <a:t>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536 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657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48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Arial Rounded MT Bold</vt:lpstr>
      <vt:lpstr>B Nazanin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Meysam Aghili</dc:creator>
  <cp:lastModifiedBy>Meysam Aghili</cp:lastModifiedBy>
  <cp:revision>1</cp:revision>
  <dcterms:created xsi:type="dcterms:W3CDTF">2023-01-07T06:13:04Z</dcterms:created>
  <dcterms:modified xsi:type="dcterms:W3CDTF">2023-01-07T06:13:47Z</dcterms:modified>
</cp:coreProperties>
</file>